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2" r:id="rId6"/>
    <p:sldId id="263" r:id="rId7"/>
    <p:sldId id="261" r:id="rId8"/>
    <p:sldId id="268" r:id="rId9"/>
    <p:sldId id="264" r:id="rId10"/>
    <p:sldId id="270" r:id="rId11"/>
    <p:sldId id="269" r:id="rId12"/>
    <p:sldId id="258" r:id="rId13"/>
    <p:sldId id="265" r:id="rId14"/>
    <p:sldId id="266" r:id="rId15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75209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3614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785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3884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917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6747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28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362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33784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228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1520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44C41-F43D-43F0-90DD-6ADADA444872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B119F-E358-46DE-9F45-73A9724D3EB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1727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0.gif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l.brainpop.com/category_8/subcategory_102/subjects_2858/" TargetMode="External"/><Relationship Id="rId2" Type="http://schemas.openxmlformats.org/officeDocument/2006/relationships/hyperlink" Target="https://ecowiki.org.il/wiki/%D7%96%D7%99%D7%94%D7%95%D7%9D_%D7%A7%D7%A8%D7%A7%D7%A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היבטים סביבתיים בחקלאות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182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93371" y="0"/>
            <a:ext cx="10515600" cy="1325563"/>
          </a:xfrm>
        </p:spPr>
        <p:txBody>
          <a:bodyPr/>
          <a:lstStyle/>
          <a:p>
            <a:r>
              <a:rPr lang="he-IL" dirty="0" smtClean="0"/>
              <a:t>מכון לטיהור שפכים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058" y="1360715"/>
            <a:ext cx="11002066" cy="5309060"/>
          </a:xfrm>
          <a:prstGeom prst="rect">
            <a:avLst/>
          </a:prstGeom>
        </p:spPr>
      </p:pic>
      <p:pic>
        <p:nvPicPr>
          <p:cNvPr id="3" name="תמונה 2" descr="Angels and Demons: The Garden &lt;strong&gt;Hose&lt;/strong&gt; Concern | Geek Club Book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23" y="3707266"/>
            <a:ext cx="2855661" cy="187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3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2697" y="128921"/>
            <a:ext cx="10515600" cy="1325563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3" name="תמונה 2" descr="Decorative &lt;strong&gt;Sun&lt;/strong&gt; by ivak - Decorative &lt;strong&gt;sun&lt;/strong&gt;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065" y="-167187"/>
            <a:ext cx="2203520" cy="2203520"/>
          </a:xfrm>
          <a:prstGeom prst="rect">
            <a:avLst/>
          </a:prstGeom>
        </p:spPr>
      </p:pic>
      <p:pic>
        <p:nvPicPr>
          <p:cNvPr id="6" name="תמונה 5" descr="Angels and Demons: The Garden &lt;strong&gt;Hose&lt;/strong&gt; Concern | Geek Club Book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47513">
            <a:off x="7875316" y="1828905"/>
            <a:ext cx="4419600" cy="2905125"/>
          </a:xfrm>
          <a:prstGeom prst="rect">
            <a:avLst/>
          </a:prstGeom>
        </p:spPr>
      </p:pic>
      <p:grpSp>
        <p:nvGrpSpPr>
          <p:cNvPr id="59" name="קבוצה 58"/>
          <p:cNvGrpSpPr/>
          <p:nvPr/>
        </p:nvGrpSpPr>
        <p:grpSpPr>
          <a:xfrm>
            <a:off x="4460345" y="2523193"/>
            <a:ext cx="4971682" cy="2424400"/>
            <a:chOff x="4460345" y="2523193"/>
            <a:chExt cx="4971682" cy="2424400"/>
          </a:xfrm>
        </p:grpSpPr>
        <p:pic>
          <p:nvPicPr>
            <p:cNvPr id="20" name="תמונה 19" descr="&lt;strong&gt;Hose&lt;/strong&gt; Pipe - Watering the Garden pictures, free use image ...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788"/>
            <a:stretch/>
          </p:blipFill>
          <p:spPr>
            <a:xfrm rot="20188310">
              <a:off x="4460345" y="3431043"/>
              <a:ext cx="1187734" cy="1516550"/>
            </a:xfrm>
            <a:prstGeom prst="rect">
              <a:avLst/>
            </a:prstGeom>
          </p:spPr>
        </p:pic>
        <p:grpSp>
          <p:nvGrpSpPr>
            <p:cNvPr id="58" name="קבוצה 57"/>
            <p:cNvGrpSpPr/>
            <p:nvPr/>
          </p:nvGrpSpPr>
          <p:grpSpPr>
            <a:xfrm>
              <a:off x="5205922" y="2523193"/>
              <a:ext cx="4226105" cy="1728376"/>
              <a:chOff x="5205922" y="2523193"/>
              <a:chExt cx="4226105" cy="1728376"/>
            </a:xfrm>
          </p:grpSpPr>
          <p:pic>
            <p:nvPicPr>
              <p:cNvPr id="5" name="תמונה 4" descr="&lt;strong&gt;Hose&lt;/strong&gt; Pipe - Watering the Garden pictures, free use image ...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05922" y="2735019"/>
                <a:ext cx="2274825" cy="1516550"/>
              </a:xfrm>
              <a:prstGeom prst="rect">
                <a:avLst/>
              </a:prstGeom>
            </p:spPr>
          </p:pic>
          <p:pic>
            <p:nvPicPr>
              <p:cNvPr id="21" name="תמונה 20" descr="&lt;strong&gt;Hose&lt;/strong&gt; Pipe - Watering the Garden pictures, free use imag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931"/>
              <a:stretch/>
            </p:blipFill>
            <p:spPr>
              <a:xfrm>
                <a:off x="7469958" y="2672768"/>
                <a:ext cx="524776" cy="1516550"/>
              </a:xfrm>
              <a:prstGeom prst="rect">
                <a:avLst/>
              </a:prstGeom>
            </p:spPr>
          </p:pic>
          <p:pic>
            <p:nvPicPr>
              <p:cNvPr id="22" name="תמונה 21" descr="&lt;strong&gt;Hose&lt;/strong&gt; Pipe - Watering the Garden pictures, free use imag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931"/>
              <a:stretch/>
            </p:blipFill>
            <p:spPr>
              <a:xfrm>
                <a:off x="7967327" y="2655313"/>
                <a:ext cx="524776" cy="1516550"/>
              </a:xfrm>
              <a:prstGeom prst="rect">
                <a:avLst/>
              </a:prstGeom>
            </p:spPr>
          </p:pic>
          <p:pic>
            <p:nvPicPr>
              <p:cNvPr id="23" name="תמונה 22" descr="&lt;strong&gt;Hose&lt;/strong&gt; Pipe - Watering the Garden pictures, free use imag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931"/>
              <a:stretch/>
            </p:blipFill>
            <p:spPr>
              <a:xfrm>
                <a:off x="8437289" y="2589253"/>
                <a:ext cx="524776" cy="1516550"/>
              </a:xfrm>
              <a:prstGeom prst="rect">
                <a:avLst/>
              </a:prstGeom>
            </p:spPr>
          </p:pic>
          <p:pic>
            <p:nvPicPr>
              <p:cNvPr id="24" name="תמונה 23" descr="&lt;strong&gt;Hose&lt;/strong&gt; Pipe - Watering the Garden pictures, free use image ...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931"/>
              <a:stretch/>
            </p:blipFill>
            <p:spPr>
              <a:xfrm>
                <a:off x="8907251" y="2523193"/>
                <a:ext cx="524776" cy="1516550"/>
              </a:xfrm>
              <a:prstGeom prst="rect">
                <a:avLst/>
              </a:prstGeom>
            </p:spPr>
          </p:pic>
        </p:grpSp>
      </p:grpSp>
      <p:grpSp>
        <p:nvGrpSpPr>
          <p:cNvPr id="60" name="קבוצה 59"/>
          <p:cNvGrpSpPr/>
          <p:nvPr/>
        </p:nvGrpSpPr>
        <p:grpSpPr>
          <a:xfrm>
            <a:off x="1848282" y="4560286"/>
            <a:ext cx="9734932" cy="2169607"/>
            <a:chOff x="2350626" y="4688393"/>
            <a:chExt cx="9734932" cy="2169607"/>
          </a:xfrm>
        </p:grpSpPr>
        <p:pic>
          <p:nvPicPr>
            <p:cNvPr id="8" name="תמונה 7" descr="אופק (פדולוגיה) – ויקיפדיה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37"/>
            <a:stretch/>
          </p:blipFill>
          <p:spPr bwMode="auto">
            <a:xfrm>
              <a:off x="2350626" y="4744720"/>
              <a:ext cx="1630680" cy="211328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11" name="קבוצה 10"/>
            <p:cNvGrpSpPr/>
            <p:nvPr/>
          </p:nvGrpSpPr>
          <p:grpSpPr>
            <a:xfrm>
              <a:off x="3665619" y="4731750"/>
              <a:ext cx="6263001" cy="2053590"/>
              <a:chOff x="0" y="0"/>
              <a:chExt cx="6263451" cy="2053902"/>
            </a:xfrm>
          </p:grpSpPr>
          <p:pic>
            <p:nvPicPr>
              <p:cNvPr id="12" name="תמונה 11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0" y="13647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3" name="תמונה 12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873457" y="13647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4" name="תמונה 13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1746914" y="13647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5" name="תמונה 14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2586251" y="6824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6" name="תמונה 15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3446060" y="0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7" name="תמונה 16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4285397" y="6824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8" name="תמונה 17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5117911" y="6824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grpSp>
          <p:nvGrpSpPr>
            <p:cNvPr id="25" name="קבוצה 24"/>
            <p:cNvGrpSpPr/>
            <p:nvPr/>
          </p:nvGrpSpPr>
          <p:grpSpPr>
            <a:xfrm>
              <a:off x="7585623" y="4688393"/>
              <a:ext cx="4499935" cy="2053590"/>
              <a:chOff x="0" y="0"/>
              <a:chExt cx="6263451" cy="2053902"/>
            </a:xfrm>
          </p:grpSpPr>
          <p:pic>
            <p:nvPicPr>
              <p:cNvPr id="26" name="תמונה 25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0" y="13647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7" name="תמונה 26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873457" y="13647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8" name="תמונה 27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1746914" y="13647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9" name="תמונה 28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2586251" y="6824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0" name="תמונה 29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3446060" y="0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1" name="תמונה 30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4285397" y="6824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2" name="תמונה 31" descr="אופק (פדולוגיה) – ויקיפדיה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7" r="5637" b="3423"/>
              <a:stretch/>
            </p:blipFill>
            <p:spPr bwMode="auto">
              <a:xfrm>
                <a:off x="5117911" y="6824"/>
                <a:ext cx="1145540" cy="2040255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  <p:pic>
        <p:nvPicPr>
          <p:cNvPr id="4" name="מציין מיקום תוכן 3" descr="Free photo: Tree, Green, Summer, Isolated - Free Image on ...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74" y="1122571"/>
            <a:ext cx="6547467" cy="4351338"/>
          </a:xfrm>
        </p:spPr>
      </p:pic>
      <p:grpSp>
        <p:nvGrpSpPr>
          <p:cNvPr id="53" name="קבוצה 52"/>
          <p:cNvGrpSpPr/>
          <p:nvPr/>
        </p:nvGrpSpPr>
        <p:grpSpPr>
          <a:xfrm>
            <a:off x="3475143" y="5206745"/>
            <a:ext cx="2254613" cy="1164470"/>
            <a:chOff x="3475143" y="5206745"/>
            <a:chExt cx="2254613" cy="1164470"/>
          </a:xfrm>
        </p:grpSpPr>
        <p:pic>
          <p:nvPicPr>
            <p:cNvPr id="33" name="תמונה 32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4084629" y="5206745"/>
              <a:ext cx="445949" cy="57417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4" name="תמונה 33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3475143" y="5472175"/>
              <a:ext cx="350843" cy="46763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5" name="תמונה 34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4757852" y="5638155"/>
              <a:ext cx="501869" cy="73306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6" name="תמונה 35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5388106" y="5369820"/>
              <a:ext cx="341650" cy="4020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1" name="קבוצה 60"/>
          <p:cNvGrpSpPr/>
          <p:nvPr/>
        </p:nvGrpSpPr>
        <p:grpSpPr>
          <a:xfrm>
            <a:off x="5991183" y="4985921"/>
            <a:ext cx="5410954" cy="563674"/>
            <a:chOff x="6715749" y="5205714"/>
            <a:chExt cx="5410954" cy="563674"/>
          </a:xfrm>
        </p:grpSpPr>
        <p:grpSp>
          <p:nvGrpSpPr>
            <p:cNvPr id="10" name="קבוצה 9"/>
            <p:cNvGrpSpPr/>
            <p:nvPr/>
          </p:nvGrpSpPr>
          <p:grpSpPr>
            <a:xfrm>
              <a:off x="6715749" y="5205714"/>
              <a:ext cx="1922513" cy="520664"/>
              <a:chOff x="6573620" y="5226390"/>
              <a:chExt cx="1922513" cy="520664"/>
            </a:xfrm>
          </p:grpSpPr>
          <p:pic>
            <p:nvPicPr>
              <p:cNvPr id="9" name="תמונה 8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6647919" y="5172014"/>
                <a:ext cx="500741" cy="649340"/>
              </a:xfrm>
              <a:prstGeom prst="rect">
                <a:avLst/>
              </a:prstGeom>
            </p:spPr>
          </p:pic>
          <p:pic>
            <p:nvPicPr>
              <p:cNvPr id="40" name="תמונה 39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7280525" y="5152091"/>
                <a:ext cx="500741" cy="649340"/>
              </a:xfrm>
              <a:prstGeom prst="rect">
                <a:avLst/>
              </a:prstGeom>
            </p:spPr>
          </p:pic>
          <p:pic>
            <p:nvPicPr>
              <p:cNvPr id="41" name="תמונה 40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7921092" y="5172014"/>
                <a:ext cx="500741" cy="649340"/>
              </a:xfrm>
              <a:prstGeom prst="rect">
                <a:avLst/>
              </a:prstGeom>
            </p:spPr>
          </p:pic>
        </p:grpSp>
        <p:grpSp>
          <p:nvGrpSpPr>
            <p:cNvPr id="45" name="קבוצה 44"/>
            <p:cNvGrpSpPr/>
            <p:nvPr/>
          </p:nvGrpSpPr>
          <p:grpSpPr>
            <a:xfrm>
              <a:off x="8596514" y="5205714"/>
              <a:ext cx="1922513" cy="520664"/>
              <a:chOff x="6573620" y="5226390"/>
              <a:chExt cx="1922513" cy="520664"/>
            </a:xfrm>
          </p:grpSpPr>
          <p:pic>
            <p:nvPicPr>
              <p:cNvPr id="46" name="תמונה 45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6647919" y="5172014"/>
                <a:ext cx="500741" cy="649340"/>
              </a:xfrm>
              <a:prstGeom prst="rect">
                <a:avLst/>
              </a:prstGeom>
            </p:spPr>
          </p:pic>
          <p:pic>
            <p:nvPicPr>
              <p:cNvPr id="47" name="תמונה 46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7280525" y="5152091"/>
                <a:ext cx="500741" cy="649340"/>
              </a:xfrm>
              <a:prstGeom prst="rect">
                <a:avLst/>
              </a:prstGeom>
            </p:spPr>
          </p:pic>
          <p:pic>
            <p:nvPicPr>
              <p:cNvPr id="48" name="תמונה 47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7921092" y="5172014"/>
                <a:ext cx="500741" cy="649340"/>
              </a:xfrm>
              <a:prstGeom prst="rect">
                <a:avLst/>
              </a:prstGeom>
            </p:spPr>
          </p:pic>
        </p:grpSp>
        <p:grpSp>
          <p:nvGrpSpPr>
            <p:cNvPr id="49" name="קבוצה 48"/>
            <p:cNvGrpSpPr/>
            <p:nvPr/>
          </p:nvGrpSpPr>
          <p:grpSpPr>
            <a:xfrm>
              <a:off x="10204190" y="5248724"/>
              <a:ext cx="1922513" cy="520664"/>
              <a:chOff x="6573620" y="5226390"/>
              <a:chExt cx="1922513" cy="520664"/>
            </a:xfrm>
          </p:grpSpPr>
          <p:pic>
            <p:nvPicPr>
              <p:cNvPr id="50" name="תמונה 49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6647919" y="5172014"/>
                <a:ext cx="500741" cy="649340"/>
              </a:xfrm>
              <a:prstGeom prst="rect">
                <a:avLst/>
              </a:prstGeom>
            </p:spPr>
          </p:pic>
          <p:pic>
            <p:nvPicPr>
              <p:cNvPr id="51" name="תמונה 50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7280525" y="5152091"/>
                <a:ext cx="500741" cy="649340"/>
              </a:xfrm>
              <a:prstGeom prst="rect">
                <a:avLst/>
              </a:prstGeom>
            </p:spPr>
          </p:pic>
          <p:pic>
            <p:nvPicPr>
              <p:cNvPr id="52" name="תמונה 51" descr="&lt;strong&gt;Drops&lt;/strong&gt; &lt;strong&gt;Of Water&lt;/strong&gt; Free Stock Photo - Public Domain Pictures"/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536" t="-3353" r="30375" b="3353"/>
              <a:stretch/>
            </p:blipFill>
            <p:spPr>
              <a:xfrm rot="5400000">
                <a:off x="7921092" y="5172014"/>
                <a:ext cx="500741" cy="649340"/>
              </a:xfrm>
              <a:prstGeom prst="rect">
                <a:avLst/>
              </a:prstGeom>
            </p:spPr>
          </p:pic>
        </p:grpSp>
      </p:grpSp>
      <p:grpSp>
        <p:nvGrpSpPr>
          <p:cNvPr id="57" name="קבוצה 56"/>
          <p:cNvGrpSpPr/>
          <p:nvPr/>
        </p:nvGrpSpPr>
        <p:grpSpPr>
          <a:xfrm>
            <a:off x="1828506" y="1776834"/>
            <a:ext cx="2485818" cy="3444201"/>
            <a:chOff x="1828506" y="1776834"/>
            <a:chExt cx="2485818" cy="3444201"/>
          </a:xfrm>
        </p:grpSpPr>
        <p:pic>
          <p:nvPicPr>
            <p:cNvPr id="37" name="תמונה 36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3201335" y="4892268"/>
              <a:ext cx="238578" cy="3287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8" name="תמונה 37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2868725" y="3652866"/>
              <a:ext cx="297241" cy="51899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39" name="תמונה 38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4017083" y="2738014"/>
              <a:ext cx="297241" cy="51899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4" name="תמונה 53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2161116" y="3931088"/>
              <a:ext cx="238578" cy="3287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5" name="תמונה 54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1828506" y="2691686"/>
              <a:ext cx="297241" cy="51899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56" name="תמונה 55" descr="Free vector graphic: Droplet, &lt;strong&gt;Liquid&lt;/strong&gt;, &lt;strong&gt;Water&lt;/strong&gt;, &lt;strong&gt;Drop&lt;/strong&gt;, Dew ..."/>
            <p:cNvPicPr/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0" t="4918" r="28046" b="9975"/>
            <a:stretch/>
          </p:blipFill>
          <p:spPr bwMode="auto">
            <a:xfrm>
              <a:off x="2976864" y="1776834"/>
              <a:ext cx="297241" cy="51899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9" name="הסבר ענן 18"/>
          <p:cNvSpPr/>
          <p:nvPr/>
        </p:nvSpPr>
        <p:spPr>
          <a:xfrm>
            <a:off x="2374360" y="6151206"/>
            <a:ext cx="5120421" cy="54782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78" name="קבוצה 77"/>
          <p:cNvGrpSpPr/>
          <p:nvPr/>
        </p:nvGrpSpPr>
        <p:grpSpPr>
          <a:xfrm>
            <a:off x="5234863" y="4599944"/>
            <a:ext cx="6385114" cy="1754060"/>
            <a:chOff x="5735439" y="4267893"/>
            <a:chExt cx="6385114" cy="1754060"/>
          </a:xfrm>
        </p:grpSpPr>
        <p:pic>
          <p:nvPicPr>
            <p:cNvPr id="75" name="תמונה 74" descr="File:PikiWiki Israel 14749 dead sea.JPG - Wikimedia Commons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39" y="4267893"/>
              <a:ext cx="2441805" cy="1710056"/>
            </a:xfrm>
            <a:prstGeom prst="rect">
              <a:avLst/>
            </a:prstGeom>
          </p:spPr>
        </p:pic>
        <p:pic>
          <p:nvPicPr>
            <p:cNvPr id="76" name="תמונה 75" descr="File:PikiWiki Israel 14749 dead sea.JPG - Wikimedia Commons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8748" y="4274716"/>
              <a:ext cx="2441805" cy="1710056"/>
            </a:xfrm>
            <a:prstGeom prst="rect">
              <a:avLst/>
            </a:prstGeom>
          </p:spPr>
        </p:pic>
        <p:pic>
          <p:nvPicPr>
            <p:cNvPr id="77" name="תמונה 76" descr="File:PikiWiki Israel 14749 dead sea.JPG - Wikimedia Commons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5439" y="4311897"/>
              <a:ext cx="2441805" cy="1710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66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שאלה מבגרות 2012	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3050" y="1577862"/>
            <a:ext cx="981075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שאלה מבגרות 2012	</a:t>
            </a:r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1800" y="1690688"/>
            <a:ext cx="8236447" cy="374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9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17749" y="-265940"/>
            <a:ext cx="10515600" cy="1325563"/>
          </a:xfrm>
        </p:spPr>
        <p:txBody>
          <a:bodyPr/>
          <a:lstStyle/>
          <a:p>
            <a:r>
              <a:rPr lang="he-IL" dirty="0" smtClean="0"/>
              <a:t>איכות הסביבה	,קרקע ומים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34851" y="885467"/>
            <a:ext cx="11598498" cy="4351338"/>
          </a:xfrm>
        </p:spPr>
        <p:txBody>
          <a:bodyPr/>
          <a:lstStyle/>
          <a:p>
            <a:r>
              <a:rPr lang="he-IL" dirty="0" smtClean="0"/>
              <a:t>מים- כאשר אנו מטפלים במים ולא משקים עם מים מזוהמים אלא מטהרים אותם קודם, המים מזינים את הקרקע ושומרים על רמה תקינה של מי התהום. </a:t>
            </a:r>
          </a:p>
          <a:p>
            <a:r>
              <a:rPr lang="he-IL" dirty="0" smtClean="0"/>
              <a:t>קרקע- כאשר לא מזהמים קרקע, וכאשר היא מכילה מינרלים ובע"ח המטייבים אותה היא פורייה ואינה מכילה רעלים.</a:t>
            </a:r>
          </a:p>
          <a:p>
            <a:r>
              <a:rPr lang="he-IL" dirty="0" smtClean="0"/>
              <a:t>צמחיה- אורגניזמים אלו מאפשרים חמצן נקי יותר, מורידים טמפ' ונלחמים בגז החממה 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he-IL" dirty="0" smtClean="0"/>
              <a:t> , מהווים בית ומקור מזון לבע"ח רבים, מספקים מזון לאדם, תרופות, ריהוט ועוד. </a:t>
            </a:r>
          </a:p>
          <a:p>
            <a:r>
              <a:rPr lang="he-IL" dirty="0" smtClean="0"/>
              <a:t>שימור שטחים לחקלאות, לנוי ולנופש- מעשיר את מלאי מי התהום ולא מבזבז אנרגיה על התפלה.  </a:t>
            </a:r>
          </a:p>
          <a:p>
            <a:endParaRPr lang="he-IL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3579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75179" y="-317263"/>
            <a:ext cx="10515600" cy="1325563"/>
          </a:xfrm>
        </p:spPr>
        <p:txBody>
          <a:bodyPr/>
          <a:lstStyle/>
          <a:p>
            <a:r>
              <a:rPr lang="he-IL" dirty="0" smtClean="0"/>
              <a:t>זיהום קרקעות (מתכות כבדות)</a:t>
            </a:r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96395"/>
            <a:ext cx="6612722" cy="4567677"/>
          </a:xfrm>
          <a:prstGeom prst="rect">
            <a:avLst/>
          </a:prstGeom>
        </p:spPr>
      </p:pic>
      <p:sp>
        <p:nvSpPr>
          <p:cNvPr id="6" name="מציין מיקום תוכן 5"/>
          <p:cNvSpPr>
            <a:spLocks noGrp="1"/>
          </p:cNvSpPr>
          <p:nvPr>
            <p:ph idx="1"/>
          </p:nvPr>
        </p:nvSpPr>
        <p:spPr>
          <a:xfrm>
            <a:off x="6612722" y="883928"/>
            <a:ext cx="5246045" cy="5639701"/>
          </a:xfrm>
        </p:spPr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35469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34236" y="-276319"/>
            <a:ext cx="10515600" cy="1325563"/>
          </a:xfrm>
        </p:spPr>
        <p:txBody>
          <a:bodyPr/>
          <a:lstStyle/>
          <a:p>
            <a:r>
              <a:rPr lang="he-IL" dirty="0" smtClean="0"/>
              <a:t>זיהום קרקעות -מבוא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411406" y="883930"/>
            <a:ext cx="10515600" cy="4351338"/>
          </a:xfrm>
        </p:spPr>
        <p:txBody>
          <a:bodyPr>
            <a:normAutofit/>
          </a:bodyPr>
          <a:lstStyle/>
          <a:p>
            <a:r>
              <a:rPr lang="he-IL" dirty="0"/>
              <a:t>בישראל קיים</a:t>
            </a:r>
            <a:r>
              <a:rPr lang="he-IL" b="1" dirty="0" smtClean="0"/>
              <a:t> </a:t>
            </a:r>
            <a:r>
              <a:rPr lang="he-IL" b="1" dirty="0" smtClean="0">
                <a:hlinkClick r:id="rId2" tooltip="זיהום קרקע"/>
              </a:rPr>
              <a:t>זיהום קרקע</a:t>
            </a:r>
            <a:r>
              <a:rPr lang="he-IL" dirty="0" smtClean="0"/>
              <a:t> קשה בעיקר </a:t>
            </a:r>
            <a:r>
              <a:rPr lang="he-IL" dirty="0" err="1" smtClean="0"/>
              <a:t>באיזורים</a:t>
            </a:r>
            <a:r>
              <a:rPr lang="he-IL" dirty="0" smtClean="0"/>
              <a:t> עירוניים וליד </a:t>
            </a:r>
            <a:r>
              <a:rPr lang="he-IL" dirty="0" err="1" smtClean="0"/>
              <a:t>איזורי</a:t>
            </a:r>
            <a:r>
              <a:rPr lang="he-IL" dirty="0" smtClean="0"/>
              <a:t> תעשייה.</a:t>
            </a:r>
          </a:p>
          <a:p>
            <a:r>
              <a:rPr lang="he-IL" dirty="0"/>
              <a:t>נוצר בגלל שישראל הוקמה במהירות, לעיתים ללא תכנון מעמיק ומקדים, ללא ידע מספק, מודעות ,חקיקה ואכיפה של נושאי איכות סביבה. </a:t>
            </a:r>
            <a:endParaRPr lang="he-IL" dirty="0" smtClean="0"/>
          </a:p>
          <a:p>
            <a:r>
              <a:rPr lang="he-IL" dirty="0" smtClean="0"/>
              <a:t>הפיתוח הכלכלי המהיר הביא לפגיעה בנושאי איכות סביבה. </a:t>
            </a:r>
          </a:p>
          <a:p>
            <a:r>
              <a:rPr lang="he-IL" dirty="0" smtClean="0"/>
              <a:t>יצירת פסולת של חומרים מסוכנים אשר מחלחלת לקרקע ואז למי התהום. (</a:t>
            </a:r>
            <a:r>
              <a:rPr lang="he-IL" dirty="0" err="1" smtClean="0"/>
              <a:t>תע"ש</a:t>
            </a:r>
            <a:r>
              <a:rPr lang="he-IL" dirty="0" smtClean="0"/>
              <a:t> וצה"ל)</a:t>
            </a:r>
            <a:endParaRPr lang="he-IL" dirty="0"/>
          </a:p>
          <a:p>
            <a:r>
              <a:rPr lang="en-US" b="1" dirty="0">
                <a:hlinkClick r:id="rId3"/>
              </a:rPr>
              <a:t>https://il.brainpop.com/category_8/subcategory_102/subjects_2858/</a:t>
            </a:r>
            <a:endParaRPr lang="he-IL" b="1" dirty="0" smtClean="0"/>
          </a:p>
          <a:p>
            <a:pPr marL="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4070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24000" y="0"/>
            <a:ext cx="10515600" cy="1325563"/>
          </a:xfrm>
        </p:spPr>
        <p:txBody>
          <a:bodyPr/>
          <a:lstStyle/>
          <a:p>
            <a:r>
              <a:rPr lang="he-IL" dirty="0" smtClean="0"/>
              <a:t>המלחת קרקעות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273628" y="1325563"/>
            <a:ext cx="10515600" cy="4351338"/>
          </a:xfrm>
        </p:spPr>
        <p:txBody>
          <a:bodyPr/>
          <a:lstStyle/>
          <a:p>
            <a:r>
              <a:rPr lang="he-IL" dirty="0" smtClean="0"/>
              <a:t>העלאת רמת המלח בקרקע מעבר לרמה הרצויה. הדבר גורם לפגיעה בקרקע ולא מאפשר גידול צמחים. </a:t>
            </a:r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40940"/>
            <a:ext cx="5747657" cy="3617060"/>
          </a:xfrm>
          <a:prstGeom prst="rect">
            <a:avLst/>
          </a:prstGeom>
        </p:spPr>
      </p:pic>
      <p:pic>
        <p:nvPicPr>
          <p:cNvPr id="5" name="מציין מיקום תוכן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616" y="3298371"/>
            <a:ext cx="5948969" cy="355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00200" y="-342446"/>
            <a:ext cx="10515600" cy="1325563"/>
          </a:xfrm>
        </p:spPr>
        <p:txBody>
          <a:bodyPr/>
          <a:lstStyle/>
          <a:p>
            <a:r>
              <a:rPr lang="he-IL" dirty="0" smtClean="0"/>
              <a:t>המלחת קרקעות (המשך)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315688" y="655151"/>
            <a:ext cx="117239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קיימים מלחים במים מכיוון שמקורות המים אינם טהורים. אחד ממקורות המים בחקלאות בישראל הם מי </a:t>
            </a:r>
            <a:r>
              <a:rPr lang="he-IL" dirty="0" err="1" smtClean="0"/>
              <a:t>קולחין</a:t>
            </a:r>
            <a:r>
              <a:rPr lang="he-IL" dirty="0" smtClean="0"/>
              <a:t>. הם מופקים באתר טיהור שפכים. לדוגמה, מי הביוב של כרמיאל זורמים לאתר תעשייה </a:t>
            </a:r>
            <a:r>
              <a:rPr lang="he-IL" dirty="0" err="1" smtClean="0"/>
              <a:t>ברלב</a:t>
            </a:r>
            <a:r>
              <a:rPr lang="he-IL" dirty="0" smtClean="0"/>
              <a:t>. שם הם מטוהרים.  </a:t>
            </a:r>
            <a:endParaRPr lang="he-IL" dirty="0"/>
          </a:p>
        </p:txBody>
      </p:sp>
      <p:pic>
        <p:nvPicPr>
          <p:cNvPr id="7" name="מציין מיקום תוכן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072" y="1250436"/>
            <a:ext cx="5972424" cy="4351338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496" y="1926771"/>
            <a:ext cx="5999504" cy="3675003"/>
          </a:xfrm>
          <a:prstGeom prst="rect">
            <a:avLst/>
          </a:prstGeom>
        </p:spPr>
      </p:pic>
      <p:cxnSp>
        <p:nvCxnSpPr>
          <p:cNvPr id="10" name="מחבר ישר 9"/>
          <p:cNvCxnSpPr/>
          <p:nvPr/>
        </p:nvCxnSpPr>
        <p:spPr>
          <a:xfrm flipV="1">
            <a:off x="3810000" y="1861458"/>
            <a:ext cx="2367643" cy="21771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11"/>
          <p:cNvCxnSpPr>
            <a:stCxn id="14" idx="5"/>
          </p:cNvCxnSpPr>
          <p:nvPr/>
        </p:nvCxnSpPr>
        <p:spPr>
          <a:xfrm>
            <a:off x="3773602" y="4845943"/>
            <a:ext cx="2404041" cy="7558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אליפסה 13"/>
          <p:cNvSpPr/>
          <p:nvPr/>
        </p:nvSpPr>
        <p:spPr>
          <a:xfrm>
            <a:off x="2736664" y="3904741"/>
            <a:ext cx="1214849" cy="11026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672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93371" y="0"/>
            <a:ext cx="10515600" cy="1325563"/>
          </a:xfrm>
        </p:spPr>
        <p:txBody>
          <a:bodyPr/>
          <a:lstStyle/>
          <a:p>
            <a:r>
              <a:rPr lang="he-IL" dirty="0" smtClean="0"/>
              <a:t>מכון לטיהור שפכים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058" y="1360715"/>
            <a:ext cx="11002066" cy="53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1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שאלה מבגרות 2013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686" y="2078945"/>
            <a:ext cx="6792686" cy="35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46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45772" y="-288018"/>
            <a:ext cx="10515600" cy="1325563"/>
          </a:xfrm>
        </p:spPr>
        <p:txBody>
          <a:bodyPr/>
          <a:lstStyle/>
          <a:p>
            <a:r>
              <a:rPr lang="he-IL" dirty="0" smtClean="0"/>
              <a:t>שאיבת מים והמלחה לאחר </a:t>
            </a:r>
            <a:r>
              <a:rPr lang="he-IL" dirty="0" err="1" smtClean="0"/>
              <a:t>השקייה</a:t>
            </a:r>
            <a:r>
              <a:rPr lang="he-IL" dirty="0" smtClean="0"/>
              <a:t>. 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314494"/>
            <a:ext cx="7532914" cy="546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האם אתם רואים הרבה עצים נותני פרי וצמחי ירקות סמוך לחוף ים המלח? מדוע? 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4525" y="1774370"/>
            <a:ext cx="10500528" cy="455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</TotalTime>
  <Words>284</Words>
  <Application>Microsoft Office PowerPoint</Application>
  <PresentationFormat>מסך רחב</PresentationFormat>
  <Paragraphs>24</Paragraphs>
  <Slides>14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ערכת נושא Office</vt:lpstr>
      <vt:lpstr>היבטים סביבתיים בחקלאות</vt:lpstr>
      <vt:lpstr>זיהום קרקעות (מתכות כבדות)</vt:lpstr>
      <vt:lpstr>זיהום קרקעות -מבוא</vt:lpstr>
      <vt:lpstr>המלחת קרקעות</vt:lpstr>
      <vt:lpstr>המלחת קרקעות (המשך)</vt:lpstr>
      <vt:lpstr>מכון לטיהור שפכים</vt:lpstr>
      <vt:lpstr>שאלה מבגרות 2013</vt:lpstr>
      <vt:lpstr>שאיבת מים והמלחה לאחר השקייה. </vt:lpstr>
      <vt:lpstr>האם אתם רואים הרבה עצים נותני פרי וצמחי ירקות סמוך לחוף ים המלח? מדוע? </vt:lpstr>
      <vt:lpstr>מכון לטיהור שפכים</vt:lpstr>
      <vt:lpstr>מצגת של PowerPoint‏</vt:lpstr>
      <vt:lpstr>שאלה מבגרות 2012 </vt:lpstr>
      <vt:lpstr>שאלה מבגרות 2012 </vt:lpstr>
      <vt:lpstr>איכות הסביבה ,קרקע ומים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היבטים סביבתיים בחקלאות</dc:title>
  <dc:creator>Guy P</dc:creator>
  <cp:lastModifiedBy>רונית נעמן נאמן</cp:lastModifiedBy>
  <cp:revision>27</cp:revision>
  <dcterms:created xsi:type="dcterms:W3CDTF">2017-09-10T19:35:56Z</dcterms:created>
  <dcterms:modified xsi:type="dcterms:W3CDTF">2020-02-13T08:17:07Z</dcterms:modified>
</cp:coreProperties>
</file>